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Allocate Books to Students</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This presentation outlines an efficient approach to solve the problem of allocating books to students, ensuring each student gets contiguous books and minimizing the maximum number of pages assigned to any student. We will explore the problem statement, solution steps, code implementation, complexity analysis, and edge cases.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81268"/>
            <a:ext cx="9504283"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Optimization and Handling</a:t>
            </a:r>
            <a:endParaRPr lang="en-US" sz="4450" dirty="0"/>
          </a:p>
        </p:txBody>
      </p:sp>
      <p:pic>
        <p:nvPicPr>
          <p:cNvPr id="4" name="Image 1" descr="preencoded.png">    </p:cNvPr>
          <p:cNvPicPr>
            <a:picLocks noChangeAspect="1"/>
          </p:cNvPicPr>
          <p:nvPr/>
        </p:nvPicPr>
        <p:blipFill>
          <a:blip r:embed="rId2"/>
          <a:stretch>
            <a:fillRect/>
          </a:stretch>
        </p:blipFill>
        <p:spPr>
          <a:xfrm>
            <a:off x="793790" y="4530209"/>
            <a:ext cx="4347567" cy="907256"/>
          </a:xfrm>
          <a:prstGeom prst="rect">
            <a:avLst/>
          </a:prstGeom>
        </p:spPr>
      </p:pic>
      <p:sp>
        <p:nvSpPr>
          <p:cNvPr id="5" name="Text 1"/>
          <p:cNvSpPr/>
          <p:nvPr/>
        </p:nvSpPr>
        <p:spPr>
          <a:xfrm>
            <a:off x="1020604" y="5777627"/>
            <a:ext cx="3101221"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Use Long for Sum</a:t>
            </a:r>
            <a:endParaRPr lang="en-US" sz="2200" dirty="0"/>
          </a:p>
        </p:txBody>
      </p:sp>
      <p:sp>
        <p:nvSpPr>
          <p:cNvPr id="6" name="Text 2"/>
          <p:cNvSpPr/>
          <p:nvPr/>
        </p:nvSpPr>
        <p:spPr>
          <a:xfrm>
            <a:off x="1020604" y="6268045"/>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In C++, use </a:t>
            </a:r>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long</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for sum calculations to prevent overflow when dealing with large page numbers.</a:t>
            </a:r>
            <a:endParaRPr lang="en-US" sz="1750" dirty="0"/>
          </a:p>
        </p:txBody>
      </p:sp>
      <p:pic>
        <p:nvPicPr>
          <p:cNvPr id="7" name="Image 2" descr="preencoded.png">    </p:cNvPr>
          <p:cNvPicPr>
            <a:picLocks noChangeAspect="1"/>
          </p:cNvPicPr>
          <p:nvPr/>
        </p:nvPicPr>
        <p:blipFill>
          <a:blip r:embed="rId3"/>
          <a:stretch>
            <a:fillRect/>
          </a:stretch>
        </p:blipFill>
        <p:spPr>
          <a:xfrm>
            <a:off x="5141357" y="4530209"/>
            <a:ext cx="4347567" cy="907256"/>
          </a:xfrm>
          <a:prstGeom prst="rect">
            <a:avLst/>
          </a:prstGeom>
        </p:spPr>
      </p:pic>
      <p:sp>
        <p:nvSpPr>
          <p:cNvPr id="8" name="Text 3"/>
          <p:cNvSpPr/>
          <p:nvPr/>
        </p:nvSpPr>
        <p:spPr>
          <a:xfrm>
            <a:off x="5368171" y="5777627"/>
            <a:ext cx="2836902"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Math Functions</a:t>
            </a:r>
            <a:endParaRPr lang="en-US" sz="2200" dirty="0"/>
          </a:p>
        </p:txBody>
      </p:sp>
      <p:sp>
        <p:nvSpPr>
          <p:cNvPr id="9" name="Text 4"/>
          <p:cNvSpPr/>
          <p:nvPr/>
        </p:nvSpPr>
        <p:spPr>
          <a:xfrm>
            <a:off x="5368171" y="6268045"/>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Use </a:t>
            </a:r>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Math.max()</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and </a:t>
            </a:r>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Math.min()</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carefully in Java to ensure correct comparisons and assignments.</a:t>
            </a:r>
            <a:endParaRPr lang="en-US" sz="1750" dirty="0"/>
          </a:p>
        </p:txBody>
      </p:sp>
      <p:pic>
        <p:nvPicPr>
          <p:cNvPr id="10" name="Image 3" descr="preencoded.png">    </p:cNvPr>
          <p:cNvPicPr>
            <a:picLocks noChangeAspect="1"/>
          </p:cNvPicPr>
          <p:nvPr/>
        </p:nvPicPr>
        <p:blipFill>
          <a:blip r:embed="rId4"/>
          <a:stretch>
            <a:fillRect/>
          </a:stretch>
        </p:blipFill>
        <p:spPr>
          <a:xfrm>
            <a:off x="9488924" y="4530209"/>
            <a:ext cx="4347567" cy="907256"/>
          </a:xfrm>
          <a:prstGeom prst="rect">
            <a:avLst/>
          </a:prstGeom>
        </p:spPr>
      </p:pic>
      <p:sp>
        <p:nvSpPr>
          <p:cNvPr id="11" name="Text 5"/>
          <p:cNvSpPr/>
          <p:nvPr/>
        </p:nvSpPr>
        <p:spPr>
          <a:xfrm>
            <a:off x="9715738" y="57776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Corner Cases</a:t>
            </a:r>
            <a:endParaRPr lang="en-US" sz="2200" dirty="0"/>
          </a:p>
        </p:txBody>
      </p:sp>
      <p:sp>
        <p:nvSpPr>
          <p:cNvPr id="12" name="Text 6"/>
          <p:cNvSpPr/>
          <p:nvPr/>
        </p:nvSpPr>
        <p:spPr>
          <a:xfrm>
            <a:off x="9715738" y="6268045"/>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Handle corner cases like </a:t>
            </a:r>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k &gt; n</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to ensure the function returns the correct output.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9780389"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Understanding the Problem</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Example 1</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Given arr = [12, 34, 67, 90] and k = 2, the output is 113. Possible allocations include [12] &amp; [34, 67, 90] (max pages = 191), [12, 34] &amp; [67, 90] (max pages = 157), and [12, 34, 67] &amp; [90] (max pages = 113). The minimum of these cases is 113.</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Example 2</a:t>
            </a:r>
            <a:endParaRPr lang="en-US" sz="2200" dirty="0"/>
          </a:p>
        </p:txBody>
      </p:sp>
      <p:sp>
        <p:nvSpPr>
          <p:cNvPr id="6" name="Text 4"/>
          <p:cNvSpPr/>
          <p:nvPr/>
        </p:nvSpPr>
        <p:spPr>
          <a:xfrm>
            <a:off x="7599521" y="4033957"/>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Given arr = [15, 17, 20] and k = 5, the output is -1. Since there are only 3 books and 5 students, allocation is impossible.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Defining the Search Space</a:t>
            </a:r>
            <a:endParaRPr lang="en-US" sz="4450" dirty="0"/>
          </a:p>
        </p:txBody>
      </p:sp>
      <p:sp>
        <p:nvSpPr>
          <p:cNvPr id="4" name="Text 1"/>
          <p:cNvSpPr/>
          <p:nvPr/>
        </p:nvSpPr>
        <p:spPr>
          <a:xfrm>
            <a:off x="6280190" y="3595926"/>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To efficiently find the minimum max pages, we define a search space. The minimum max pages assigned to any student must be at least the largest book (max(arr)). The maximum max pages is the sum of all books (sum(arr)). We perform a binary search within this range to find the optimal solution.</a:t>
            </a:r>
            <a:endParaRPr lang="en-US" sz="1750" dirty="0"/>
          </a:p>
        </p:txBody>
      </p:sp>
      <p:sp>
        <p:nvSpPr>
          <p:cNvPr id="5" name="Text 2"/>
          <p:cNvSpPr/>
          <p:nvPr/>
        </p:nvSpPr>
        <p:spPr>
          <a:xfrm>
            <a:off x="6280190" y="5665589"/>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For example, with arr = [12, 34, 67, 90] and k = 2, the search space is between max(arr) = 90 and sum(arr) = 203.</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747718"/>
          </a:xfrm>
          <a:prstGeom prst="rect">
            <a:avLst/>
          </a:prstGeom>
        </p:spPr>
      </p:pic>
      <p:sp>
        <p:nvSpPr>
          <p:cNvPr id="3" name="Text 0"/>
          <p:cNvSpPr/>
          <p:nvPr/>
        </p:nvSpPr>
        <p:spPr>
          <a:xfrm>
            <a:off x="489347" y="2134076"/>
            <a:ext cx="5125403" cy="436959"/>
          </a:xfrm>
          <a:prstGeom prst="rect">
            <a:avLst/>
          </a:prstGeom>
          <a:noFill/>
          <a:ln/>
        </p:spPr>
        <p:txBody>
          <a:bodyPr wrap="none" lIns="0" tIns="0" rIns="0" bIns="0" rtlCol="0" anchor="t"/>
          <a:lstStyle/>
          <a:p>
            <a:pPr indent="0" marL="0">
              <a:lnSpc>
                <a:spcPts val="3400"/>
              </a:lnSpc>
              <a:buNone/>
            </a:pPr>
            <a:r>
              <a:rPr lang="en-US" sz="2750" b="1" dirty="0">
                <a:solidFill>
                  <a:srgbClr val="333F70"/>
                </a:solidFill>
                <a:latin typeface="Unbounded Bold" pitchFamily="34" charset="0"/>
                <a:ea typeface="Unbounded Bold" pitchFamily="34" charset="-122"/>
                <a:cs typeface="Unbounded Bold" pitchFamily="34" charset="-120"/>
              </a:rPr>
              <a:t>Binary Search Function</a:t>
            </a:r>
            <a:endParaRPr lang="en-US" sz="2750" dirty="0"/>
          </a:p>
        </p:txBody>
      </p:sp>
      <p:sp>
        <p:nvSpPr>
          <p:cNvPr id="4" name="Text 1"/>
          <p:cNvSpPr/>
          <p:nvPr/>
        </p:nvSpPr>
        <p:spPr>
          <a:xfrm>
            <a:off x="489347" y="2780705"/>
            <a:ext cx="13651706" cy="447199"/>
          </a:xfrm>
          <a:prstGeom prst="rect">
            <a:avLst/>
          </a:prstGeom>
          <a:noFill/>
          <a:ln/>
        </p:spPr>
        <p:txBody>
          <a:bodyPr wrap="square" lIns="0" tIns="0" rIns="0" bIns="0" rtlCol="0" anchor="t"/>
          <a:lstStyle/>
          <a:p>
            <a:pPr indent="0" marL="0">
              <a:lnSpc>
                <a:spcPts val="1750"/>
              </a:lnSpc>
              <a:buNone/>
            </a:pPr>
            <a:r>
              <a:rPr lang="en-US" sz="1100" dirty="0">
                <a:solidFill>
                  <a:srgbClr val="333F70"/>
                </a:solidFill>
                <a:latin typeface="Open Sans" pitchFamily="34" charset="0"/>
                <a:ea typeface="Open Sans" pitchFamily="34" charset="-122"/>
                <a:cs typeface="Open Sans" pitchFamily="34" charset="-120"/>
              </a:rPr>
              <a:t>We use binary search on the possible values of maxPages to find the optimal allocation. The </a:t>
            </a:r>
            <a:pPr indent="0" marL="0">
              <a:lnSpc>
                <a:spcPts val="1750"/>
              </a:lnSpc>
              <a:buNone/>
            </a:pPr>
            <a:r>
              <a:rPr lang="en-US" sz="1100" b="1" dirty="0">
                <a:solidFill>
                  <a:srgbClr val="333F70"/>
                </a:solidFill>
                <a:latin typeface="Open Sans" pitchFamily="34" charset="0"/>
                <a:ea typeface="Open Sans" pitchFamily="34" charset="-122"/>
                <a:cs typeface="Open Sans" pitchFamily="34" charset="-120"/>
              </a:rPr>
              <a:t>findMinimumPages</a:t>
            </a:r>
            <a:pPr indent="0" marL="0">
              <a:lnSpc>
                <a:spcPts val="1750"/>
              </a:lnSpc>
              <a:buNone/>
            </a:pPr>
            <a:r>
              <a:rPr lang="en-US" sz="1100" dirty="0">
                <a:solidFill>
                  <a:srgbClr val="333F70"/>
                </a:solidFill>
                <a:latin typeface="Open Sans" pitchFamily="34" charset="0"/>
                <a:ea typeface="Open Sans" pitchFamily="34" charset="-122"/>
                <a:cs typeface="Open Sans" pitchFamily="34" charset="-120"/>
              </a:rPr>
              <a:t> function in Java efficiently searches for the minimum possible value of maxPages that satisfies the allocation conditions.</a:t>
            </a:r>
            <a:endParaRPr lang="en-US" sz="1100" dirty="0"/>
          </a:p>
        </p:txBody>
      </p:sp>
      <p:sp>
        <p:nvSpPr>
          <p:cNvPr id="5" name="Shape 2"/>
          <p:cNvSpPr/>
          <p:nvPr/>
        </p:nvSpPr>
        <p:spPr>
          <a:xfrm>
            <a:off x="489347" y="3385185"/>
            <a:ext cx="13651706" cy="4457938"/>
          </a:xfrm>
          <a:prstGeom prst="roundRect">
            <a:avLst>
              <a:gd name="adj" fmla="val 1317"/>
            </a:avLst>
          </a:prstGeom>
          <a:solidFill>
            <a:srgbClr val="D6F5EE"/>
          </a:solidFill>
          <a:ln/>
        </p:spPr>
      </p:sp>
      <p:sp>
        <p:nvSpPr>
          <p:cNvPr id="6" name="Shape 3"/>
          <p:cNvSpPr/>
          <p:nvPr/>
        </p:nvSpPr>
        <p:spPr>
          <a:xfrm>
            <a:off x="482441" y="3385185"/>
            <a:ext cx="13665518" cy="4457938"/>
          </a:xfrm>
          <a:prstGeom prst="roundRect">
            <a:avLst>
              <a:gd name="adj" fmla="val 470"/>
            </a:avLst>
          </a:prstGeom>
          <a:solidFill>
            <a:srgbClr val="D6F5EE"/>
          </a:solidFill>
          <a:ln/>
        </p:spPr>
      </p:sp>
      <p:sp>
        <p:nvSpPr>
          <p:cNvPr id="7" name="Text 4"/>
          <p:cNvSpPr/>
          <p:nvPr/>
        </p:nvSpPr>
        <p:spPr>
          <a:xfrm>
            <a:off x="622221" y="3489960"/>
            <a:ext cx="13385959" cy="4248388"/>
          </a:xfrm>
          <a:prstGeom prst="rect">
            <a:avLst/>
          </a:prstGeom>
          <a:noFill/>
          <a:ln/>
        </p:spPr>
        <p:txBody>
          <a:bodyPr wrap="square" lIns="0" tIns="0" rIns="0" bIns="0" rtlCol="0" anchor="t"/>
          <a:lstStyle/>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public static int findMinimumPages(int[] arr, int k) {</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int n = arr.length;</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if (k &gt; n) return -1;</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int start = Integer.MIN_VALUE, end = 0, result = 0;</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for (int pages : arr) {</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start = Math.max(start, pages);</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end += pages;</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while (start &lt;= end) {</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int mid = (start + end) / 2;</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if (isPossible(arr, n, k, mid)) {</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result = mid;</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end = mid - 1;</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 else {</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start = mid + 1;</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    return result;</a:t>
            </a:r>
            <a:endParaRPr lang="en-US" sz="1100" dirty="0"/>
          </a:p>
          <a:p>
            <a:pPr indent="0" marL="0">
              <a:lnSpc>
                <a:spcPts val="1750"/>
              </a:lnSpc>
              <a:buNone/>
            </a:pPr>
            <a:r>
              <a:rPr lang="en-US" sz="1100" dirty="0">
                <a:solidFill>
                  <a:srgbClr val="333F70"/>
                </a:solidFill>
                <a:highlight>
                  <a:srgbClr val="D6F5EE"/>
                </a:highlight>
                <a:latin typeface="Consolas" pitchFamily="34" charset="0"/>
                <a:ea typeface="Consolas" pitchFamily="34" charset="-122"/>
                <a:cs typeface="Consolas" pitchFamily="34" charset="-120"/>
              </a:rPr>
              <a:t>}</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60332"/>
          </a:xfrm>
          <a:prstGeom prst="rect">
            <a:avLst/>
          </a:prstGeom>
        </p:spPr>
      </p:pic>
      <p:sp>
        <p:nvSpPr>
          <p:cNvPr id="3" name="Text 0"/>
          <p:cNvSpPr/>
          <p:nvPr/>
        </p:nvSpPr>
        <p:spPr>
          <a:xfrm>
            <a:off x="744855" y="3411260"/>
            <a:ext cx="6550700" cy="665083"/>
          </a:xfrm>
          <a:prstGeom prst="rect">
            <a:avLst/>
          </a:prstGeom>
          <a:noFill/>
          <a:ln/>
        </p:spPr>
        <p:txBody>
          <a:bodyPr wrap="none" lIns="0" tIns="0" rIns="0" bIns="0" rtlCol="0" anchor="t"/>
          <a:lstStyle/>
          <a:p>
            <a:pPr indent="0" marL="0">
              <a:lnSpc>
                <a:spcPts val="5200"/>
              </a:lnSpc>
              <a:buNone/>
            </a:pPr>
            <a:r>
              <a:rPr lang="en-US" sz="4150" b="1" dirty="0">
                <a:solidFill>
                  <a:srgbClr val="333F70"/>
                </a:solidFill>
                <a:latin typeface="Unbounded Bold" pitchFamily="34" charset="0"/>
                <a:ea typeface="Unbounded Bold" pitchFamily="34" charset="-122"/>
                <a:cs typeface="Unbounded Bold" pitchFamily="34" charset="-120"/>
              </a:rPr>
              <a:t>Feasibility Function</a:t>
            </a:r>
            <a:endParaRPr lang="en-US" sz="4150" dirty="0"/>
          </a:p>
        </p:txBody>
      </p:sp>
      <p:sp>
        <p:nvSpPr>
          <p:cNvPr id="4" name="Shape 1"/>
          <p:cNvSpPr/>
          <p:nvPr/>
        </p:nvSpPr>
        <p:spPr>
          <a:xfrm>
            <a:off x="744855" y="4634984"/>
            <a:ext cx="478869" cy="478869"/>
          </a:xfrm>
          <a:prstGeom prst="roundRect">
            <a:avLst>
              <a:gd name="adj" fmla="val 18667"/>
            </a:avLst>
          </a:prstGeom>
          <a:solidFill>
            <a:srgbClr val="D6F5EE"/>
          </a:solidFill>
          <a:ln w="7620">
            <a:solidFill>
              <a:srgbClr val="BCDBD4"/>
            </a:solidFill>
            <a:prstDash val="solid"/>
          </a:ln>
        </p:spPr>
      </p:sp>
      <p:sp>
        <p:nvSpPr>
          <p:cNvPr id="5" name="Text 2"/>
          <p:cNvSpPr/>
          <p:nvPr/>
        </p:nvSpPr>
        <p:spPr>
          <a:xfrm>
            <a:off x="824686" y="4674930"/>
            <a:ext cx="319207" cy="398978"/>
          </a:xfrm>
          <a:prstGeom prst="rect">
            <a:avLst/>
          </a:prstGeom>
          <a:noFill/>
          <a:ln/>
        </p:spPr>
        <p:txBody>
          <a:bodyPr wrap="none" lIns="0" tIns="0" rIns="0" bIns="0" rtlCol="0" anchor="t"/>
          <a:lstStyle/>
          <a:p>
            <a:pPr algn="ctr" indent="0" marL="0">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1</a:t>
            </a:r>
            <a:endParaRPr lang="en-US" sz="2500" dirty="0"/>
          </a:p>
        </p:txBody>
      </p:sp>
      <p:sp>
        <p:nvSpPr>
          <p:cNvPr id="6" name="Text 3"/>
          <p:cNvSpPr/>
          <p:nvPr/>
        </p:nvSpPr>
        <p:spPr>
          <a:xfrm>
            <a:off x="1436489" y="4634984"/>
            <a:ext cx="3337917" cy="332423"/>
          </a:xfrm>
          <a:prstGeom prst="rect">
            <a:avLst/>
          </a:prstGeom>
          <a:noFill/>
          <a:ln/>
        </p:spPr>
        <p:txBody>
          <a:bodyPr wrap="none" lIns="0" tIns="0" rIns="0" bIns="0" rtlCol="0" anchor="t"/>
          <a:lstStyle/>
          <a:p>
            <a:pPr indent="0" marL="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Checking Allocation</a:t>
            </a:r>
            <a:endParaRPr lang="en-US" sz="2050" dirty="0"/>
          </a:p>
        </p:txBody>
      </p:sp>
      <p:sp>
        <p:nvSpPr>
          <p:cNvPr id="7" name="Text 4"/>
          <p:cNvSpPr/>
          <p:nvPr/>
        </p:nvSpPr>
        <p:spPr>
          <a:xfrm>
            <a:off x="1436489" y="5095042"/>
            <a:ext cx="3546753" cy="2383631"/>
          </a:xfrm>
          <a:prstGeom prst="rect">
            <a:avLst/>
          </a:prstGeom>
          <a:noFill/>
          <a:ln/>
        </p:spPr>
        <p:txBody>
          <a:bodyPr wrap="square" lIns="0" tIns="0" rIns="0" bIns="0" rtlCol="0" anchor="t"/>
          <a:lstStyle/>
          <a:p>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The </a:t>
            </a:r>
            <a:pPr indent="0" marL="0">
              <a:lnSpc>
                <a:spcPts val="2650"/>
              </a:lnSpc>
              <a:buNone/>
            </a:pPr>
            <a:r>
              <a:rPr lang="en-US" sz="1650" b="1" dirty="0">
                <a:solidFill>
                  <a:srgbClr val="333F70"/>
                </a:solidFill>
                <a:latin typeface="Open Sans" pitchFamily="34" charset="0"/>
                <a:ea typeface="Open Sans" pitchFamily="34" charset="-122"/>
                <a:cs typeface="Open Sans" pitchFamily="34" charset="-120"/>
              </a:rPr>
              <a:t>isPossible()</a:t>
            </a:r>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 function checks whether a given max page allocation is feasible. It simulates the allocation process to determine if the books can be allocated to </a:t>
            </a:r>
            <a:pPr indent="0" marL="0">
              <a:lnSpc>
                <a:spcPts val="2650"/>
              </a:lnSpc>
              <a:buNone/>
            </a:pPr>
            <a:r>
              <a:rPr lang="en-US" sz="1650" b="1" dirty="0">
                <a:solidFill>
                  <a:srgbClr val="333F70"/>
                </a:solidFill>
                <a:latin typeface="Open Sans" pitchFamily="34" charset="0"/>
                <a:ea typeface="Open Sans" pitchFamily="34" charset="-122"/>
                <a:cs typeface="Open Sans" pitchFamily="34" charset="-120"/>
              </a:rPr>
              <a:t>k</a:t>
            </a:r>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 students without exceeding </a:t>
            </a:r>
            <a:pPr indent="0" marL="0">
              <a:lnSpc>
                <a:spcPts val="2650"/>
              </a:lnSpc>
              <a:buNone/>
            </a:pPr>
            <a:r>
              <a:rPr lang="en-US" sz="1650" b="1" dirty="0">
                <a:solidFill>
                  <a:srgbClr val="333F70"/>
                </a:solidFill>
                <a:latin typeface="Open Sans" pitchFamily="34" charset="0"/>
                <a:ea typeface="Open Sans" pitchFamily="34" charset="-122"/>
                <a:cs typeface="Open Sans" pitchFamily="34" charset="-120"/>
              </a:rPr>
              <a:t>maxPages</a:t>
            </a:r>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a:t>
            </a:r>
            <a:endParaRPr lang="en-US" sz="1650" dirty="0"/>
          </a:p>
        </p:txBody>
      </p:sp>
      <p:sp>
        <p:nvSpPr>
          <p:cNvPr id="8" name="Shape 5"/>
          <p:cNvSpPr/>
          <p:nvPr/>
        </p:nvSpPr>
        <p:spPr>
          <a:xfrm>
            <a:off x="5196007" y="4634984"/>
            <a:ext cx="478869" cy="478869"/>
          </a:xfrm>
          <a:prstGeom prst="roundRect">
            <a:avLst>
              <a:gd name="adj" fmla="val 18667"/>
            </a:avLst>
          </a:prstGeom>
          <a:solidFill>
            <a:srgbClr val="D6F5EE"/>
          </a:solidFill>
          <a:ln w="7620">
            <a:solidFill>
              <a:srgbClr val="BCDBD4"/>
            </a:solidFill>
            <a:prstDash val="solid"/>
          </a:ln>
        </p:spPr>
      </p:sp>
      <p:sp>
        <p:nvSpPr>
          <p:cNvPr id="9" name="Text 6"/>
          <p:cNvSpPr/>
          <p:nvPr/>
        </p:nvSpPr>
        <p:spPr>
          <a:xfrm>
            <a:off x="5275838" y="4674930"/>
            <a:ext cx="319207" cy="398978"/>
          </a:xfrm>
          <a:prstGeom prst="rect">
            <a:avLst/>
          </a:prstGeom>
          <a:noFill/>
          <a:ln/>
        </p:spPr>
        <p:txBody>
          <a:bodyPr wrap="none" lIns="0" tIns="0" rIns="0" bIns="0" rtlCol="0" anchor="t"/>
          <a:lstStyle/>
          <a:p>
            <a:pPr algn="ctr" indent="0" marL="0">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2</a:t>
            </a:r>
            <a:endParaRPr lang="en-US" sz="2500" dirty="0"/>
          </a:p>
        </p:txBody>
      </p:sp>
      <p:sp>
        <p:nvSpPr>
          <p:cNvPr id="10" name="Text 7"/>
          <p:cNvSpPr/>
          <p:nvPr/>
        </p:nvSpPr>
        <p:spPr>
          <a:xfrm>
            <a:off x="5887641" y="4634984"/>
            <a:ext cx="2660333" cy="332423"/>
          </a:xfrm>
          <a:prstGeom prst="rect">
            <a:avLst/>
          </a:prstGeom>
          <a:noFill/>
          <a:ln/>
        </p:spPr>
        <p:txBody>
          <a:bodyPr wrap="none" lIns="0" tIns="0" rIns="0" bIns="0" rtlCol="0" anchor="t"/>
          <a:lstStyle/>
          <a:p>
            <a:pPr indent="0" marL="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Student Count</a:t>
            </a:r>
            <a:endParaRPr lang="en-US" sz="2050" dirty="0"/>
          </a:p>
        </p:txBody>
      </p:sp>
      <p:sp>
        <p:nvSpPr>
          <p:cNvPr id="11" name="Text 8"/>
          <p:cNvSpPr/>
          <p:nvPr/>
        </p:nvSpPr>
        <p:spPr>
          <a:xfrm>
            <a:off x="5887641" y="5095042"/>
            <a:ext cx="3546753" cy="2043113"/>
          </a:xfrm>
          <a:prstGeom prst="rect">
            <a:avLst/>
          </a:prstGeom>
          <a:noFill/>
          <a:ln/>
        </p:spPr>
        <p:txBody>
          <a:bodyPr wrap="square" lIns="0" tIns="0" rIns="0" bIns="0" rtlCol="0" anchor="t"/>
          <a:lstStyle/>
          <a:p>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It iterates through the books, assigning them to students while tracking the current sum of pages. If adding a book exceeds </a:t>
            </a:r>
            <a:pPr indent="0" marL="0">
              <a:lnSpc>
                <a:spcPts val="2650"/>
              </a:lnSpc>
              <a:buNone/>
            </a:pPr>
            <a:r>
              <a:rPr lang="en-US" sz="1650" b="1" dirty="0">
                <a:solidFill>
                  <a:srgbClr val="333F70"/>
                </a:solidFill>
                <a:latin typeface="Open Sans" pitchFamily="34" charset="0"/>
                <a:ea typeface="Open Sans" pitchFamily="34" charset="-122"/>
                <a:cs typeface="Open Sans" pitchFamily="34" charset="-120"/>
              </a:rPr>
              <a:t>maxPages</a:t>
            </a:r>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 a new student is allocated.</a:t>
            </a:r>
            <a:endParaRPr lang="en-US" sz="1650" dirty="0"/>
          </a:p>
        </p:txBody>
      </p:sp>
      <p:sp>
        <p:nvSpPr>
          <p:cNvPr id="12" name="Shape 9"/>
          <p:cNvSpPr/>
          <p:nvPr/>
        </p:nvSpPr>
        <p:spPr>
          <a:xfrm>
            <a:off x="9647158" y="4634984"/>
            <a:ext cx="478869" cy="478869"/>
          </a:xfrm>
          <a:prstGeom prst="roundRect">
            <a:avLst>
              <a:gd name="adj" fmla="val 18667"/>
            </a:avLst>
          </a:prstGeom>
          <a:solidFill>
            <a:srgbClr val="D6F5EE"/>
          </a:solidFill>
          <a:ln w="7620">
            <a:solidFill>
              <a:srgbClr val="BCDBD4"/>
            </a:solidFill>
            <a:prstDash val="solid"/>
          </a:ln>
        </p:spPr>
      </p:sp>
      <p:sp>
        <p:nvSpPr>
          <p:cNvPr id="13" name="Text 10"/>
          <p:cNvSpPr/>
          <p:nvPr/>
        </p:nvSpPr>
        <p:spPr>
          <a:xfrm>
            <a:off x="9726990" y="4674930"/>
            <a:ext cx="319207" cy="398978"/>
          </a:xfrm>
          <a:prstGeom prst="rect">
            <a:avLst/>
          </a:prstGeom>
          <a:noFill/>
          <a:ln/>
        </p:spPr>
        <p:txBody>
          <a:bodyPr wrap="none" lIns="0" tIns="0" rIns="0" bIns="0" rtlCol="0" anchor="t"/>
          <a:lstStyle/>
          <a:p>
            <a:pPr algn="ctr" indent="0" marL="0">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3</a:t>
            </a:r>
            <a:endParaRPr lang="en-US" sz="2500" dirty="0"/>
          </a:p>
        </p:txBody>
      </p:sp>
      <p:sp>
        <p:nvSpPr>
          <p:cNvPr id="14" name="Text 11"/>
          <p:cNvSpPr/>
          <p:nvPr/>
        </p:nvSpPr>
        <p:spPr>
          <a:xfrm>
            <a:off x="10338792" y="4634984"/>
            <a:ext cx="2660333" cy="332423"/>
          </a:xfrm>
          <a:prstGeom prst="rect">
            <a:avLst/>
          </a:prstGeom>
          <a:noFill/>
          <a:ln/>
        </p:spPr>
        <p:txBody>
          <a:bodyPr wrap="none" lIns="0" tIns="0" rIns="0" bIns="0" rtlCol="0" anchor="t"/>
          <a:lstStyle/>
          <a:p>
            <a:pPr indent="0" marL="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Return Value</a:t>
            </a:r>
            <a:endParaRPr lang="en-US" sz="2050" dirty="0"/>
          </a:p>
        </p:txBody>
      </p:sp>
      <p:sp>
        <p:nvSpPr>
          <p:cNvPr id="15" name="Text 12"/>
          <p:cNvSpPr/>
          <p:nvPr/>
        </p:nvSpPr>
        <p:spPr>
          <a:xfrm>
            <a:off x="10338792" y="5095042"/>
            <a:ext cx="3546753" cy="1702594"/>
          </a:xfrm>
          <a:prstGeom prst="rect">
            <a:avLst/>
          </a:prstGeom>
          <a:noFill/>
          <a:ln/>
        </p:spPr>
        <p:txBody>
          <a:bodyPr wrap="square" lIns="0" tIns="0" rIns="0" bIns="0" rtlCol="0" anchor="t"/>
          <a:lstStyle/>
          <a:p>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If the number of students needed exceeds </a:t>
            </a:r>
            <a:pPr indent="0" marL="0">
              <a:lnSpc>
                <a:spcPts val="2650"/>
              </a:lnSpc>
              <a:buNone/>
            </a:pPr>
            <a:r>
              <a:rPr lang="en-US" sz="1650" b="1" dirty="0">
                <a:solidFill>
                  <a:srgbClr val="333F70"/>
                </a:solidFill>
                <a:latin typeface="Open Sans" pitchFamily="34" charset="0"/>
                <a:ea typeface="Open Sans" pitchFamily="34" charset="-122"/>
                <a:cs typeface="Open Sans" pitchFamily="34" charset="-120"/>
              </a:rPr>
              <a:t>k</a:t>
            </a:r>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 the function returns </a:t>
            </a:r>
            <a:pPr indent="0" marL="0">
              <a:lnSpc>
                <a:spcPts val="2650"/>
              </a:lnSpc>
              <a:buNone/>
            </a:pPr>
            <a:r>
              <a:rPr lang="en-US" sz="1650" b="1" dirty="0">
                <a:solidFill>
                  <a:srgbClr val="333F70"/>
                </a:solidFill>
                <a:latin typeface="Open Sans" pitchFamily="34" charset="0"/>
                <a:ea typeface="Open Sans" pitchFamily="34" charset="-122"/>
                <a:cs typeface="Open Sans" pitchFamily="34" charset="-120"/>
              </a:rPr>
              <a:t>false</a:t>
            </a:r>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 indicating that the allocation is not possible. Otherwise, it returns </a:t>
            </a:r>
            <a:pPr indent="0" marL="0">
              <a:lnSpc>
                <a:spcPts val="2650"/>
              </a:lnSpc>
              <a:buNone/>
            </a:pPr>
            <a:r>
              <a:rPr lang="en-US" sz="1650" b="1" dirty="0">
                <a:solidFill>
                  <a:srgbClr val="333F70"/>
                </a:solidFill>
                <a:latin typeface="Open Sans" pitchFamily="34" charset="0"/>
                <a:ea typeface="Open Sans" pitchFamily="34" charset="-122"/>
                <a:cs typeface="Open Sans" pitchFamily="34" charset="-120"/>
              </a:rPr>
              <a:t>true</a:t>
            </a:r>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1043" y="731639"/>
            <a:ext cx="6246852" cy="643771"/>
          </a:xfrm>
          <a:prstGeom prst="rect">
            <a:avLst/>
          </a:prstGeom>
          <a:noFill/>
          <a:ln/>
        </p:spPr>
        <p:txBody>
          <a:bodyPr wrap="none" lIns="0" tIns="0" rIns="0" bIns="0" rtlCol="0" anchor="t"/>
          <a:lstStyle/>
          <a:p>
            <a:pPr indent="0" marL="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Executing the Code</a:t>
            </a:r>
            <a:endParaRPr lang="en-US" sz="4050" dirty="0"/>
          </a:p>
        </p:txBody>
      </p:sp>
      <p:sp>
        <p:nvSpPr>
          <p:cNvPr id="4" name="Text 1"/>
          <p:cNvSpPr/>
          <p:nvPr/>
        </p:nvSpPr>
        <p:spPr>
          <a:xfrm>
            <a:off x="721043" y="1684377"/>
            <a:ext cx="7701915" cy="988695"/>
          </a:xfrm>
          <a:prstGeom prst="rect">
            <a:avLst/>
          </a:prstGeom>
          <a:noFill/>
          <a:ln/>
        </p:spPr>
        <p:txBody>
          <a:bodyPr wrap="squar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To validate the solution, the code is executed with example inputs. The </a:t>
            </a:r>
            <a:pPr indent="0" marL="0">
              <a:lnSpc>
                <a:spcPts val="2550"/>
              </a:lnSpc>
              <a:buNone/>
            </a:pPr>
            <a:r>
              <a:rPr lang="en-US" sz="1600" b="1" dirty="0">
                <a:solidFill>
                  <a:srgbClr val="333F70"/>
                </a:solidFill>
                <a:latin typeface="Open Sans" pitchFamily="34" charset="0"/>
                <a:ea typeface="Open Sans" pitchFamily="34" charset="-122"/>
                <a:cs typeface="Open Sans" pitchFamily="34" charset="-120"/>
              </a:rPr>
              <a:t>main</a:t>
            </a:r>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 function in Java demonstrates the usage of the </a:t>
            </a:r>
            <a:pPr indent="0" marL="0">
              <a:lnSpc>
                <a:spcPts val="2550"/>
              </a:lnSpc>
              <a:buNone/>
            </a:pPr>
            <a:r>
              <a:rPr lang="en-US" sz="1600" b="1" dirty="0">
                <a:solidFill>
                  <a:srgbClr val="333F70"/>
                </a:solidFill>
                <a:latin typeface="Open Sans" pitchFamily="34" charset="0"/>
                <a:ea typeface="Open Sans" pitchFamily="34" charset="-122"/>
                <a:cs typeface="Open Sans" pitchFamily="34" charset="-120"/>
              </a:rPr>
              <a:t>findMinimumPages</a:t>
            </a:r>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 function with different arrays and student counts, showcasing the expected outputs.</a:t>
            </a:r>
            <a:endParaRPr lang="en-US" sz="1600" dirty="0"/>
          </a:p>
        </p:txBody>
      </p:sp>
      <p:sp>
        <p:nvSpPr>
          <p:cNvPr id="5" name="Shape 2"/>
          <p:cNvSpPr/>
          <p:nvPr/>
        </p:nvSpPr>
        <p:spPr>
          <a:xfrm>
            <a:off x="721043" y="2904768"/>
            <a:ext cx="7701915" cy="4593193"/>
          </a:xfrm>
          <a:prstGeom prst="roundRect">
            <a:avLst>
              <a:gd name="adj" fmla="val 1884"/>
            </a:avLst>
          </a:prstGeom>
          <a:solidFill>
            <a:srgbClr val="D6F5EE"/>
          </a:solidFill>
          <a:ln/>
        </p:spPr>
      </p:sp>
      <p:sp>
        <p:nvSpPr>
          <p:cNvPr id="6" name="Shape 3"/>
          <p:cNvSpPr/>
          <p:nvPr/>
        </p:nvSpPr>
        <p:spPr>
          <a:xfrm>
            <a:off x="710803" y="2904768"/>
            <a:ext cx="7722394" cy="4593193"/>
          </a:xfrm>
          <a:prstGeom prst="roundRect">
            <a:avLst>
              <a:gd name="adj" fmla="val 673"/>
            </a:avLst>
          </a:prstGeom>
          <a:solidFill>
            <a:srgbClr val="D6F5EE"/>
          </a:solidFill>
          <a:ln/>
        </p:spPr>
      </p:sp>
      <p:sp>
        <p:nvSpPr>
          <p:cNvPr id="7" name="Text 4"/>
          <p:cNvSpPr/>
          <p:nvPr/>
        </p:nvSpPr>
        <p:spPr>
          <a:xfrm>
            <a:off x="916781" y="3059192"/>
            <a:ext cx="7310437" cy="4284345"/>
          </a:xfrm>
          <a:prstGeom prst="rect">
            <a:avLst/>
          </a:prstGeom>
          <a:noFill/>
          <a:ln/>
        </p:spPr>
        <p:txBody>
          <a:bodyPr wrap="square" lIns="0" tIns="0" rIns="0" bIns="0" rtlCol="0" anchor="t"/>
          <a:lstStyle/>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public static void main(String[] args) {</a:t>
            </a: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    int[] arr1 = {12, 34, 67, 90};</a:t>
            </a: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    int k1 = 2;</a:t>
            </a: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    System.out.println(findMinimumPages(arr1, k1)); // Output: 113</a:t>
            </a:r>
            <a:endParaRPr lang="en-US" sz="1600" dirty="0"/>
          </a:p>
          <a:p>
            <a:pPr indent="0" marL="0">
              <a:lnSpc>
                <a:spcPts val="2550"/>
              </a:lnSpc>
              <a:buNone/>
            </a:pP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    int[] arr2 = {15, 17, 20};</a:t>
            </a: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    int k2 = 5;</a:t>
            </a: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    System.out.println(findMinimumPages(arr2, k2)); // Output: -1</a:t>
            </a:r>
            <a:endParaRPr lang="en-US" sz="1600" dirty="0"/>
          </a:p>
          <a:p>
            <a:pPr indent="0" marL="0">
              <a:lnSpc>
                <a:spcPts val="2550"/>
              </a:lnSpc>
              <a:buNone/>
            </a:pP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    int[] arr3 = {22, 23, 67};</a:t>
            </a: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    int k3 = 1;</a:t>
            </a: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    System.out.println(findMinimumPages(arr3, k3)); // Output: 112</a:t>
            </a:r>
            <a:endParaRPr lang="en-US" sz="1600" dirty="0"/>
          </a:p>
          <a:p>
            <a:pPr indent="0" marL="0">
              <a:lnSpc>
                <a:spcPts val="2550"/>
              </a:lnSpc>
              <a:buNone/>
            </a:pPr>
            <a:r>
              <a:rPr lang="en-US" sz="1600" dirty="0">
                <a:solidFill>
                  <a:srgbClr val="333F70"/>
                </a:solidFill>
                <a:highlight>
                  <a:srgbClr val="D6F5EE"/>
                </a:highlight>
                <a:latin typeface="Consolas" pitchFamily="34" charset="0"/>
                <a:ea typeface="Consolas" pitchFamily="34" charset="-122"/>
                <a:cs typeface="Consolas" pitchFamily="34" charset="-120"/>
              </a:rPr>
              <a:t>}</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77058"/>
            <a:ext cx="7260788"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Complexity Analysis</a:t>
            </a:r>
            <a:endParaRPr lang="en-US" sz="4450" dirty="0"/>
          </a:p>
        </p:txBody>
      </p:sp>
      <p:sp>
        <p:nvSpPr>
          <p:cNvPr id="3" name="Text 1"/>
          <p:cNvSpPr/>
          <p:nvPr/>
        </p:nvSpPr>
        <p:spPr>
          <a:xfrm>
            <a:off x="793790" y="3452813"/>
            <a:ext cx="2975729"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Time Complexity</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time complexity of the solution is </a:t>
            </a:r>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O(n log(∑(arr)))</a:t>
            </a:r>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where </a:t>
            </a:r>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n</a:t>
            </a:r>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is the number of books. This is due to the binary search, which has a complexity of </a:t>
            </a:r>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O(log(∑(arr) - max(arr)))</a:t>
            </a:r>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and the feasibility check, which has a complexity of </a:t>
            </a:r>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O(n)</a:t>
            </a:r>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t>
            </a:r>
            <a:endParaRPr lang="en-US" sz="1750" dirty="0"/>
          </a:p>
        </p:txBody>
      </p:sp>
      <p:sp>
        <p:nvSpPr>
          <p:cNvPr id="5" name="Text 3"/>
          <p:cNvSpPr/>
          <p:nvPr/>
        </p:nvSpPr>
        <p:spPr>
          <a:xfrm>
            <a:off x="7599521" y="3452813"/>
            <a:ext cx="3229094"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Space Complexity</a:t>
            </a:r>
            <a:endParaRPr lang="en-US" sz="2200" dirty="0"/>
          </a:p>
        </p:txBody>
      </p:sp>
      <p:sp>
        <p:nvSpPr>
          <p:cNvPr id="6" name="Text 4"/>
          <p:cNvSpPr/>
          <p:nvPr/>
        </p:nvSpPr>
        <p:spPr>
          <a:xfrm>
            <a:off x="7599521" y="4033957"/>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space complexity is </a:t>
            </a:r>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O(1)</a:t>
            </a:r>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as the solution uses only a few extra variables and does not depend on the input size.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92536"/>
            <a:ext cx="5952173"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Dry Run Example</a:t>
            </a:r>
            <a:endParaRPr lang="en-US" sz="4450" dirty="0"/>
          </a:p>
        </p:txBody>
      </p:sp>
      <p:sp>
        <p:nvSpPr>
          <p:cNvPr id="4" name="Text 1"/>
          <p:cNvSpPr/>
          <p:nvPr/>
        </p:nvSpPr>
        <p:spPr>
          <a:xfrm>
            <a:off x="793790" y="3241477"/>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dry run for arr = [12, 34, 67, 90] and k = 2 illustrates the step-by-step execution of the binary search algorithm. The search space is initialized to [90, 203], and the algorithm iteratively narrows down the range until the optimal value of 113 is found.</a:t>
            </a:r>
            <a:endParaRPr lang="en-US" sz="1750" dirty="0"/>
          </a:p>
        </p:txBody>
      </p:sp>
      <p:sp>
        <p:nvSpPr>
          <p:cNvPr id="5" name="Text 2"/>
          <p:cNvSpPr/>
          <p:nvPr/>
        </p:nvSpPr>
        <p:spPr>
          <a:xfrm>
            <a:off x="793790" y="4948238"/>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Each step involves checking the feasibility of the current </a:t>
            </a:r>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maxPages</a:t>
            </a:r>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value and updating the search space accordingly. The algorithm terminates when the stop condition is met, providing the final answer.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70253"/>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Edge Cases</a:t>
            </a:r>
            <a:endParaRPr lang="en-US" sz="4450" dirty="0"/>
          </a:p>
        </p:txBody>
      </p:sp>
      <p:sp>
        <p:nvSpPr>
          <p:cNvPr id="4" name="Shape 1"/>
          <p:cNvSpPr/>
          <p:nvPr/>
        </p:nvSpPr>
        <p:spPr>
          <a:xfrm>
            <a:off x="6280190" y="2119193"/>
            <a:ext cx="3664863" cy="3128129"/>
          </a:xfrm>
          <a:prstGeom prst="roundRect">
            <a:avLst>
              <a:gd name="adj" fmla="val 3046"/>
            </a:avLst>
          </a:prstGeom>
          <a:solidFill>
            <a:srgbClr val="D6F5EE"/>
          </a:solidFill>
          <a:ln w="7620">
            <a:solidFill>
              <a:srgbClr val="BCDBD4"/>
            </a:solidFill>
            <a:prstDash val="solid"/>
          </a:ln>
        </p:spPr>
      </p:sp>
      <p:sp>
        <p:nvSpPr>
          <p:cNvPr id="5" name="Text 2"/>
          <p:cNvSpPr/>
          <p:nvPr/>
        </p:nvSpPr>
        <p:spPr>
          <a:xfrm>
            <a:off x="6514624" y="2353628"/>
            <a:ext cx="3195995"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More Students Than Books</a:t>
            </a:r>
            <a:endParaRPr lang="en-US" sz="2200" dirty="0"/>
          </a:p>
        </p:txBody>
      </p:sp>
      <p:sp>
        <p:nvSpPr>
          <p:cNvPr id="6" name="Text 3"/>
          <p:cNvSpPr/>
          <p:nvPr/>
        </p:nvSpPr>
        <p:spPr>
          <a:xfrm>
            <a:off x="6514624" y="3198376"/>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If the number of students </a:t>
            </a:r>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(k)</a:t>
            </a:r>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is greater than the number of books, it is impossible to allocate books, and the function should return -1.</a:t>
            </a:r>
            <a:endParaRPr lang="en-US" sz="1750" dirty="0"/>
          </a:p>
        </p:txBody>
      </p:sp>
      <p:sp>
        <p:nvSpPr>
          <p:cNvPr id="7" name="Shape 4"/>
          <p:cNvSpPr/>
          <p:nvPr/>
        </p:nvSpPr>
        <p:spPr>
          <a:xfrm>
            <a:off x="10171867" y="2119193"/>
            <a:ext cx="3664863" cy="3128129"/>
          </a:xfrm>
          <a:prstGeom prst="roundRect">
            <a:avLst>
              <a:gd name="adj" fmla="val 3046"/>
            </a:avLst>
          </a:prstGeom>
          <a:solidFill>
            <a:srgbClr val="D6F5EE"/>
          </a:solidFill>
          <a:ln w="7620">
            <a:solidFill>
              <a:srgbClr val="BCDBD4"/>
            </a:solidFill>
            <a:prstDash val="solid"/>
          </a:ln>
        </p:spPr>
      </p:sp>
      <p:sp>
        <p:nvSpPr>
          <p:cNvPr id="8" name="Text 5"/>
          <p:cNvSpPr/>
          <p:nvPr/>
        </p:nvSpPr>
        <p:spPr>
          <a:xfrm>
            <a:off x="10406301" y="2353628"/>
            <a:ext cx="3100626"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Only One Student</a:t>
            </a:r>
            <a:endParaRPr lang="en-US" sz="2200" dirty="0"/>
          </a:p>
        </p:txBody>
      </p:sp>
      <p:sp>
        <p:nvSpPr>
          <p:cNvPr id="9" name="Text 6"/>
          <p:cNvSpPr/>
          <p:nvPr/>
        </p:nvSpPr>
        <p:spPr>
          <a:xfrm>
            <a:off x="10406301" y="2844046"/>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If there is only one student </a:t>
            </a:r>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(k=1)</a:t>
            </a:r>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the function should return the sum of all pages in the books.</a:t>
            </a:r>
            <a:endParaRPr lang="en-US" sz="1750" dirty="0"/>
          </a:p>
        </p:txBody>
      </p:sp>
      <p:sp>
        <p:nvSpPr>
          <p:cNvPr id="10" name="Shape 7"/>
          <p:cNvSpPr/>
          <p:nvPr/>
        </p:nvSpPr>
        <p:spPr>
          <a:xfrm>
            <a:off x="6280190" y="5474137"/>
            <a:ext cx="7556421" cy="1685092"/>
          </a:xfrm>
          <a:prstGeom prst="roundRect">
            <a:avLst>
              <a:gd name="adj" fmla="val 5654"/>
            </a:avLst>
          </a:prstGeom>
          <a:solidFill>
            <a:srgbClr val="D6F5EE"/>
          </a:solidFill>
          <a:ln w="7620">
            <a:solidFill>
              <a:srgbClr val="BCDBD4"/>
            </a:solidFill>
            <a:prstDash val="solid"/>
          </a:ln>
        </p:spPr>
      </p:sp>
      <p:sp>
        <p:nvSpPr>
          <p:cNvPr id="11" name="Text 8"/>
          <p:cNvSpPr/>
          <p:nvPr/>
        </p:nvSpPr>
        <p:spPr>
          <a:xfrm>
            <a:off x="6514624" y="5708571"/>
            <a:ext cx="3275528"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Large Book Values</a:t>
            </a:r>
            <a:endParaRPr lang="en-US" sz="2200" dirty="0"/>
          </a:p>
        </p:txBody>
      </p:sp>
      <p:sp>
        <p:nvSpPr>
          <p:cNvPr id="12" name="Text 9"/>
          <p:cNvSpPr/>
          <p:nvPr/>
        </p:nvSpPr>
        <p:spPr>
          <a:xfrm>
            <a:off x="6514624" y="6198989"/>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If each book has a large number of pages, ensure that the integer data type does not overflow during sum calculations.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2025-03-12T08:48:15Z</dcterms:created>
  <dcterms:modified xsi:type="dcterms:W3CDTF">2025-03-12T08:48:15Z</dcterms:modified>
</cp:coreProperties>
</file>